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27" r:id="rId2"/>
    <p:sldId id="2930" r:id="rId3"/>
    <p:sldId id="2929" r:id="rId4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orient="horz" pos="4320" userDrawn="1">
          <p15:clr>
            <a:srgbClr val="A4A3A4"/>
          </p15:clr>
        </p15:guide>
        <p15:guide id="23" pos="8062" userDrawn="1">
          <p15:clr>
            <a:srgbClr val="A4A3A4"/>
          </p15:clr>
        </p15:guide>
        <p15:guide id="24" orient="horz" pos="6">
          <p15:clr>
            <a:srgbClr val="A4A3A4"/>
          </p15:clr>
        </p15:guide>
        <p15:guide id="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5F2"/>
    <a:srgbClr val="636364"/>
    <a:srgbClr val="6600FF"/>
    <a:srgbClr val="27A4F6"/>
    <a:srgbClr val="ABAAAC"/>
    <a:srgbClr val="49494A"/>
    <a:srgbClr val="BFBFBF"/>
    <a:srgbClr val="6F6F6F"/>
    <a:srgbClr val="E5F4F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7" autoAdjust="0"/>
    <p:restoredTop sz="93009" autoAdjust="0"/>
  </p:normalViewPr>
  <p:slideViewPr>
    <p:cSldViewPr snapToGrid="0" snapToObjects="1">
      <p:cViewPr varScale="1">
        <p:scale>
          <a:sx n="36" d="100"/>
          <a:sy n="36" d="100"/>
        </p:scale>
        <p:origin x="288" y="504"/>
      </p:cViewPr>
      <p:guideLst>
        <p:guide orient="horz" pos="4320"/>
        <p:guide pos="8062"/>
        <p:guide orient="horz" pos="6"/>
        <p:guide/>
      </p:guideLst>
    </p:cSldViewPr>
  </p:slideViewPr>
  <p:outlineViewPr>
    <p:cViewPr>
      <p:scale>
        <a:sx n="33" d="100"/>
        <a:sy n="33" d="100"/>
      </p:scale>
      <p:origin x="0" y="10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-3139" y="-77"/>
      </p:cViewPr>
      <p:guideLst>
        <p:guide orient="horz" pos="2931"/>
        <p:guide pos="2211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ACCF5D77-11C7-2F4B-B061-43DF1C96403E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E098469E-5A93-1641-813D-0CF2788B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31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191250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21408"/>
            <a:ext cx="24377650" cy="10375392"/>
          </a:xfrm>
          <a:prstGeom prst="rect">
            <a:avLst/>
          </a:prstGeom>
          <a:solidFill>
            <a:srgbClr val="27A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3974" y="3378017"/>
            <a:ext cx="21437980" cy="3970318"/>
          </a:xfrm>
        </p:spPr>
        <p:txBody>
          <a:bodyPr anchor="b"/>
          <a:lstStyle>
            <a:lvl1pPr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16602" y="7472204"/>
            <a:ext cx="21438870" cy="2498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837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17342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49400" y="2642794"/>
            <a:ext cx="20040600" cy="2031325"/>
          </a:xfrm>
        </p:spPr>
        <p:txBody>
          <a:bodyPr/>
          <a:lstStyle>
            <a:lvl1pPr>
              <a:defRPr sz="14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76400" y="5101338"/>
            <a:ext cx="9886335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1830665" y="5101338"/>
            <a:ext cx="9886335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21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065681"/>
            <a:ext cx="9738852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49400" y="2642794"/>
            <a:ext cx="20040600" cy="2031325"/>
          </a:xfrm>
        </p:spPr>
        <p:txBody>
          <a:bodyPr rIns="73152"/>
          <a:lstStyle>
            <a:lvl1pPr>
              <a:defRPr sz="14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76400" y="6838985"/>
            <a:ext cx="9738852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51148" y="6065681"/>
            <a:ext cx="9738852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851148" y="6838985"/>
            <a:ext cx="9738852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76400" y="9119291"/>
            <a:ext cx="9738852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676400" y="9892595"/>
            <a:ext cx="9738852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51148" y="9119291"/>
            <a:ext cx="9738852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851148" y="9892595"/>
            <a:ext cx="9738852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00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356180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9418" y="4868795"/>
            <a:ext cx="20040600" cy="3970318"/>
          </a:xfrm>
        </p:spPr>
        <p:txBody>
          <a:bodyPr/>
          <a:lstStyle>
            <a:lvl1pPr>
              <a:defRPr sz="1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1799303" y="9026017"/>
            <a:ext cx="5250426" cy="0"/>
          </a:xfrm>
          <a:custGeom>
            <a:avLst/>
            <a:gdLst>
              <a:gd name="connsiteX0" fmla="*/ 0 w 5250426"/>
              <a:gd name="connsiteY0" fmla="*/ 0 h 0"/>
              <a:gd name="connsiteX1" fmla="*/ 5250426 w 525042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50426">
                <a:moveTo>
                  <a:pt x="0" y="0"/>
                </a:moveTo>
                <a:lnTo>
                  <a:pt x="5250426" y="0"/>
                </a:lnTo>
              </a:path>
            </a:pathLst>
          </a:cu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507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501517" y="4534590"/>
            <a:ext cx="10714037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68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072385"/>
            <a:ext cx="24377650" cy="93634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288768" y="2560321"/>
            <a:ext cx="5669280" cy="85953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4154598"/>
            <a:ext cx="1321947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676400" y="2094036"/>
            <a:ext cx="13219471" cy="2086725"/>
          </a:xfrm>
        </p:spPr>
        <p:txBody>
          <a:bodyPr lIns="73152" tIns="73152" rIns="73152" bIns="73152"/>
          <a:lstStyle>
            <a:lvl1pPr>
              <a:defRPr sz="14000"/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76400" y="5573098"/>
            <a:ext cx="13219113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704176" y="3297336"/>
            <a:ext cx="10553700" cy="905111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76400" y="3297336"/>
            <a:ext cx="873596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919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03569" y="2340864"/>
            <a:ext cx="10524877" cy="90342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386619" y="6600470"/>
            <a:ext cx="1008298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86619" y="4224855"/>
            <a:ext cx="1008298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13386619" y="4810988"/>
            <a:ext cx="10082981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59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2999232"/>
            <a:ext cx="12188825" cy="1071161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667551" y="5381663"/>
            <a:ext cx="1008298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67551" y="3006048"/>
            <a:ext cx="1008298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1598971" y="3592181"/>
            <a:ext cx="10082981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5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498848"/>
            <a:ext cx="24377650" cy="5413248"/>
          </a:xfrm>
          <a:prstGeom prst="rect">
            <a:avLst/>
          </a:prstGeom>
          <a:solidFill>
            <a:srgbClr val="27A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783614" y="4740751"/>
            <a:ext cx="12990772" cy="3970318"/>
          </a:xfrm>
        </p:spPr>
        <p:txBody>
          <a:bodyPr/>
          <a:lstStyle>
            <a:lvl1pPr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878207" y="8713329"/>
            <a:ext cx="12990772" cy="507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11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85658" y="0"/>
            <a:ext cx="5669280" cy="85137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708370" y="3602501"/>
            <a:ext cx="5743745" cy="85137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615739" y="9108147"/>
            <a:ext cx="8613664" cy="30254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2202922"/>
            <a:ext cx="9620865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1587909" y="2693061"/>
            <a:ext cx="9620865" cy="3277820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76400" y="9108147"/>
            <a:ext cx="7267919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82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11325" y="1187834"/>
            <a:ext cx="9411820" cy="113577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88606" y="3860588"/>
            <a:ext cx="9620865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888606" y="4458476"/>
            <a:ext cx="9620865" cy="25299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888606" y="7413917"/>
            <a:ext cx="9620865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785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1874826" cy="123992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88606" y="3860588"/>
            <a:ext cx="9620865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888606" y="4458476"/>
            <a:ext cx="9620865" cy="25299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888606" y="7413917"/>
            <a:ext cx="9620865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808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6396138" cy="1250899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813160" y="3300149"/>
            <a:ext cx="6961225" cy="867930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6813160" y="3887178"/>
            <a:ext cx="6961225" cy="37487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6813160" y="7818521"/>
            <a:ext cx="6961225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554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75260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913555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6074510" y="5158739"/>
            <a:ext cx="6461760" cy="4023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28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886670" y="2066657"/>
            <a:ext cx="5018049" cy="89062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0407444" y="6346554"/>
            <a:ext cx="1008298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7444" y="3970939"/>
            <a:ext cx="1008298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10407444" y="4557072"/>
            <a:ext cx="10082981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5598076" y="3314699"/>
            <a:ext cx="6126480" cy="775607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921045" y="7115117"/>
            <a:ext cx="1008298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21045" y="4739502"/>
            <a:ext cx="1008298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4921045" y="5325635"/>
            <a:ext cx="10082981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887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770135" y="3888613"/>
            <a:ext cx="9105900" cy="513892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1646310" y="6489499"/>
            <a:ext cx="10082981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46310" y="4113884"/>
            <a:ext cx="10082981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11646310" y="4700017"/>
            <a:ext cx="10082981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59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165684" y="2024193"/>
            <a:ext cx="7094766" cy="100824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0643419" y="6600470"/>
            <a:ext cx="12010104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43419" y="4224855"/>
            <a:ext cx="12010104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10643419" y="4810988"/>
            <a:ext cx="12010104" cy="1311128"/>
          </a:xfrm>
        </p:spPr>
        <p:txBody>
          <a:bodyPr/>
          <a:lstStyle/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0"/>
            <a:ext cx="2437764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314472" y="0"/>
            <a:ext cx="13211220" cy="13716000"/>
          </a:xfrm>
          <a:prstGeom prst="rect">
            <a:avLst/>
          </a:prstGeom>
          <a:solidFill>
            <a:srgbClr val="27A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4048"/>
            <a:ext cx="1828800" cy="148504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bg1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68400" y="4872842"/>
            <a:ext cx="9314994" cy="3970318"/>
          </a:xfrm>
        </p:spPr>
        <p:txBody>
          <a:bodyPr/>
          <a:lstStyle>
            <a:lvl1pPr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399" y="1943593"/>
            <a:ext cx="9119421" cy="1255728"/>
          </a:xfr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76399" y="2848897"/>
            <a:ext cx="9119421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76399" y="4689211"/>
            <a:ext cx="9119421" cy="1255728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sz="4000" b="1" i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399" y="5565018"/>
            <a:ext cx="9119421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676399" y="7434829"/>
            <a:ext cx="9119421" cy="1255728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sz="4000" b="1" i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676399" y="8310636"/>
            <a:ext cx="9119421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676399" y="10180446"/>
            <a:ext cx="9119421" cy="1255728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sz="4000" b="1" i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76399" y="11056253"/>
            <a:ext cx="9119421" cy="5078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385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76400" y="1663708"/>
            <a:ext cx="8267699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 hasCustomPrompt="1"/>
          </p:nvPr>
        </p:nvSpPr>
        <p:spPr>
          <a:xfrm>
            <a:off x="1562100" y="2279792"/>
            <a:ext cx="8267699" cy="1685077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0115551" y="2466767"/>
            <a:ext cx="9071840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5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24377650" cy="13716000"/>
          </a:xfrm>
          <a:prstGeom prst="rect">
            <a:avLst/>
          </a:prstGeom>
          <a:solidFill>
            <a:srgbClr val="27A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4048"/>
            <a:ext cx="1828800" cy="148504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bg1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75964" y="12923520"/>
            <a:ext cx="8169076" cy="79248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© Copyright 2016</a:t>
            </a:r>
            <a:r>
              <a:rPr lang="en-US" sz="1400" b="0" i="0" baseline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 </a:t>
            </a:r>
            <a:r>
              <a:rPr lang="en-US" sz="1400" b="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Elo Touch Solutions, Inc.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356600" y="12903203"/>
            <a:ext cx="8010525" cy="730250"/>
          </a:xfrm>
          <a:prstGeom prst="rect">
            <a:avLst/>
          </a:prstGeom>
        </p:spPr>
        <p:txBody>
          <a:bodyPr lIns="217632" tIns="108815" rIns="217632" bIns="108815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0" kern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2176315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Confidential &amp; Proprietary. Subject to NDA.</a:t>
            </a:r>
          </a:p>
        </p:txBody>
      </p:sp>
    </p:spTree>
    <p:extLst>
      <p:ext uri="{BB962C8B-B14F-4D97-AF65-F5344CB8AC3E}">
        <p14:creationId xmlns:p14="http://schemas.microsoft.com/office/powerpoint/2010/main" val="127866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24377650" cy="1371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4048"/>
            <a:ext cx="1828800" cy="1485041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bg1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675964" y="12923520"/>
            <a:ext cx="8169076" cy="79248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© Copyright 2016</a:t>
            </a:r>
            <a:r>
              <a:rPr lang="en-US" sz="1400" b="0" i="0" baseline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 </a:t>
            </a:r>
            <a:r>
              <a:rPr lang="en-US" sz="1400" b="0" i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Arial Regular" charset="0"/>
              </a:rPr>
              <a:t>Elo Touch Solutions, Inc.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356600" y="12903203"/>
            <a:ext cx="8010525" cy="730250"/>
          </a:xfrm>
          <a:prstGeom prst="rect">
            <a:avLst/>
          </a:prstGeom>
        </p:spPr>
        <p:txBody>
          <a:bodyPr lIns="217632" tIns="108815" rIns="217632" bIns="108815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0" kern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2176315"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Confidential &amp; Proprietary. Subject to NDA.</a:t>
            </a:r>
          </a:p>
        </p:txBody>
      </p:sp>
    </p:spTree>
    <p:extLst>
      <p:ext uri="{BB962C8B-B14F-4D97-AF65-F5344CB8AC3E}">
        <p14:creationId xmlns:p14="http://schemas.microsoft.com/office/powerpoint/2010/main" val="170030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43311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019248"/>
            <a:ext cx="20040600" cy="13111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76400" y="2900363"/>
            <a:ext cx="20040600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12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17342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49400" y="2647662"/>
            <a:ext cx="20040600" cy="2031325"/>
          </a:xfrm>
        </p:spPr>
        <p:txBody>
          <a:bodyPr lIns="73152"/>
          <a:lstStyle>
            <a:lvl1pPr>
              <a:defRPr sz="14000"/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82231"/>
            <a:ext cx="1828786" cy="1485029"/>
          </a:xfrm>
          <a:prstGeom prst="rect">
            <a:avLst/>
          </a:prstGeom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292352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Century Gothic" pitchFamily="34" charset="0"/>
                <a:ea typeface="Arial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2173425"/>
            <a:ext cx="20040600" cy="507831"/>
          </a:xfrm>
        </p:spPr>
        <p:txBody>
          <a:bodyPr vert="horz" wrap="square" lIns="73152" tIns="73152" rIns="73152" bIns="73152" rtlCol="0">
            <a:spAutoFit/>
          </a:bodyPr>
          <a:lstStyle>
            <a:lvl1pPr>
              <a:defRPr lang="en-US" b="1" i="0" kern="2000" spc="180" baseline="0" dirty="0" smtClean="0">
                <a:solidFill>
                  <a:schemeClr val="accent1"/>
                </a:solidFill>
                <a:latin typeface="Arial Bol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549400" y="2642794"/>
            <a:ext cx="20040600" cy="2031325"/>
          </a:xfrm>
        </p:spPr>
        <p:txBody>
          <a:bodyPr rIns="73152"/>
          <a:lstStyle>
            <a:lvl1pPr>
              <a:defRPr sz="14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676400" y="5101338"/>
            <a:ext cx="20040600" cy="2461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1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1" y="2813050"/>
            <a:ext cx="21990050" cy="2498083"/>
          </a:xfrm>
          <a:prstGeom prst="rect">
            <a:avLst/>
          </a:prstGeom>
        </p:spPr>
        <p:txBody>
          <a:bodyPr vert="horz" wrap="square" lIns="73152" tIns="73152" rIns="73152" bIns="73152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94256" y="1400248"/>
            <a:ext cx="21989138" cy="1311128"/>
          </a:xfrm>
          <a:prstGeom prst="rect">
            <a:avLst/>
          </a:prstGeom>
        </p:spPr>
        <p:txBody>
          <a:bodyPr vert="horz" wrap="square" lIns="73152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699245" y="690390"/>
            <a:ext cx="548793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id-ID" sz="2800" b="0" i="0" dirty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99039" y="13250090"/>
            <a:ext cx="5484812" cy="730250"/>
          </a:xfrm>
          <a:prstGeom prst="rect">
            <a:avLst/>
          </a:prstGeom>
        </p:spPr>
        <p:txBody>
          <a:bodyPr/>
          <a:lstStyle>
            <a:lvl1pPr algn="r">
              <a:defRPr lang="en-US" sz="1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251423" y="13184776"/>
            <a:ext cx="8169076" cy="792480"/>
          </a:xfrm>
          <a:prstGeom prst="rect">
            <a:avLst/>
          </a:prstGeo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solidFill>
                  <a:schemeClr val="tx2"/>
                </a:solidFill>
                <a:latin typeface="Arial" panose="020B0604020202020204" pitchFamily="34" charset="0"/>
                <a:ea typeface="Arial Regular" charset="0"/>
                <a:cs typeface="Arial" panose="020B0604020202020204" pitchFamily="34" charset="0"/>
              </a:rPr>
              <a:t>© Copyright 2018 Elo Touch Solutions, Inc.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356600" y="13164459"/>
            <a:ext cx="8010525" cy="730250"/>
          </a:xfrm>
          <a:prstGeom prst="rect">
            <a:avLst/>
          </a:prstGeom>
        </p:spPr>
        <p:txBody>
          <a:bodyPr lIns="217632" tIns="108815" rIns="217632" bIns="108815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0" kern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2176315">
              <a:defRPr/>
            </a:pPr>
            <a:r>
              <a:rPr lang="en-US" sz="1400" dirty="0">
                <a:solidFill>
                  <a:srgbClr val="9499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Confidential &amp; Proprietary. Subject to NDA.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0" r:id="rId3"/>
    <p:sldLayoutId id="2147483992" r:id="rId4"/>
    <p:sldLayoutId id="2147483993" r:id="rId5"/>
    <p:sldLayoutId id="2147483937" r:id="rId6"/>
    <p:sldLayoutId id="2147483991" r:id="rId7"/>
    <p:sldLayoutId id="2147483984" r:id="rId8"/>
    <p:sldLayoutId id="2147483986" r:id="rId9"/>
    <p:sldLayoutId id="2147483987" r:id="rId10"/>
    <p:sldLayoutId id="2147483989" r:id="rId11"/>
    <p:sldLayoutId id="2147483988" r:id="rId12"/>
    <p:sldLayoutId id="2147483985" r:id="rId13"/>
    <p:sldLayoutId id="2147483983" r:id="rId14"/>
    <p:sldLayoutId id="2147483901" r:id="rId15"/>
    <p:sldLayoutId id="2147483966" r:id="rId16"/>
    <p:sldLayoutId id="2147483968" r:id="rId17"/>
    <p:sldLayoutId id="2147483969" r:id="rId18"/>
    <p:sldLayoutId id="2147483972" r:id="rId19"/>
    <p:sldLayoutId id="2147483970" r:id="rId20"/>
    <p:sldLayoutId id="2147483971" r:id="rId21"/>
    <p:sldLayoutId id="2147483956" r:id="rId22"/>
    <p:sldLayoutId id="2147483904" r:id="rId23"/>
    <p:sldLayoutId id="2147483949" r:id="rId24"/>
    <p:sldLayoutId id="2147483906" r:id="rId25"/>
    <p:sldLayoutId id="2147483959" r:id="rId26"/>
    <p:sldLayoutId id="2147483960" r:id="rId27"/>
    <p:sldLayoutId id="2147483965" r:id="rId28"/>
    <p:sldLayoutId id="2147483923" r:id="rId29"/>
    <p:sldLayoutId id="2147483990" r:id="rId30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8800" b="1" i="0" kern="1200">
          <a:solidFill>
            <a:schemeClr val="tx1"/>
          </a:solidFill>
          <a:latin typeface="Arial Bold" charset="0"/>
          <a:ea typeface="Montserrat Hairline" charset="0"/>
          <a:cs typeface="Montserrat Hairline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2600" b="0" i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Arial Regular" charset="0"/>
          <a:ea typeface="Montserrat Hairline" charset="0"/>
          <a:cs typeface="Montserrat Hairline" charset="0"/>
        </a:defRPr>
      </a:lvl1pPr>
      <a:lvl2pPr marL="457200" indent="-45720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600" b="0" i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Arial Regular" charset="0"/>
          <a:ea typeface="Montserrat Hairline" charset="0"/>
          <a:cs typeface="Montserrat Hairline" charset="0"/>
        </a:defRPr>
      </a:lvl2pPr>
      <a:lvl3pPr marL="914400" indent="-45720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600" b="0" i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Arial Regular" charset="0"/>
          <a:ea typeface="Montserrat Hairline" charset="0"/>
          <a:cs typeface="Montserrat Hairline" charset="0"/>
        </a:defRPr>
      </a:lvl3pPr>
      <a:lvl4pPr marL="1371600" indent="-45720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600" b="0" i="0" kern="1200" dirty="0" smtClean="0">
          <a:solidFill>
            <a:schemeClr val="tx1">
              <a:lumMod val="65000"/>
              <a:lumOff val="35000"/>
            </a:schemeClr>
          </a:solidFill>
          <a:effectLst/>
          <a:latin typeface="Arial Regular" charset="0"/>
          <a:ea typeface="Montserrat Hairline" charset="0"/>
          <a:cs typeface="Montserrat Hairline" charset="0"/>
        </a:defRPr>
      </a:lvl4pPr>
      <a:lvl5pPr marL="1828800" indent="-45720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600" b="0" i="0" kern="1200" dirty="0">
          <a:solidFill>
            <a:schemeClr val="tx1">
              <a:lumMod val="65000"/>
              <a:lumOff val="35000"/>
            </a:schemeClr>
          </a:solidFill>
          <a:effectLst/>
          <a:latin typeface="Arial Regular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automationworld.com/leaders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974" y="3378017"/>
            <a:ext cx="18862876" cy="3970318"/>
          </a:xfrm>
        </p:spPr>
        <p:txBody>
          <a:bodyPr/>
          <a:lstStyle/>
          <a:p>
            <a:r>
              <a:rPr lang="en-US" smtClean="0"/>
              <a:t>OEM Design </a:t>
            </a:r>
            <a:r>
              <a:rPr lang="en-US" dirty="0"/>
              <a:t>Win of the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AD2A33-502A-4C79-BA02-8A132FDA4CCC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22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0" y="2585921"/>
            <a:ext cx="6846849" cy="10648671"/>
          </a:xfrm>
          <a:prstGeom prst="rect">
            <a:avLst/>
          </a:prstGeom>
          <a:solidFill>
            <a:srgbClr val="33A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A5F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0" y="1086254"/>
            <a:ext cx="20723123" cy="1089529"/>
          </a:xfrm>
        </p:spPr>
        <p:txBody>
          <a:bodyPr/>
          <a:lstStyle/>
          <a:p>
            <a:r>
              <a:rPr lang="en-US" sz="7200" dirty="0"/>
              <a:t>Elo Wins Trane Commercial HVAC Controller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2585921"/>
            <a:ext cx="5384800" cy="1948226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Customer: Trane</a:t>
            </a:r>
            <a:endParaRPr lang="en-US" sz="2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Website: www.Trane.com</a:t>
            </a:r>
            <a:endParaRPr lang="en-US" sz="2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Industry: Industrial - HVAC</a:t>
            </a:r>
            <a:endParaRPr lang="en-US" sz="2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" y="5029199"/>
            <a:ext cx="5384800" cy="1273938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Elo RSM: Mike Schnelbach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Elo FAE: Paul Futter</a:t>
            </a:r>
            <a:endParaRPr lang="en-US" sz="2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800" y="7498143"/>
            <a:ext cx="5384800" cy="49490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Scope: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subsidiary of Ingersoll Rand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successor to the American Standard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Companies, Trane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Inc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manufactures heating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ventilating and air conditioning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systems as well as building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systems and controls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Trane was looking for an Android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AiO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HVAC Controller solution that was relatively small, could be wall-mounted for indoor use and could pass intense stress testing to ensure efficient operation of device over time.</a:t>
            </a:r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4354" y="5725576"/>
            <a:ext cx="8902855" cy="4641271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Key Value Propositions (at least 3):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Exceeded all required quality and environmental specifications - passing Thermal testing, solder-joint integrity checks and more.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Effectively supported custom software development to facilitate Trane APK load on system startup and preclude unsponsored loading of 3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party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software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Developed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custom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power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supply to meet Trane's secure connection requirements and global connectivity needs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I-Series Value model expands opportunities to compete and helped win this opportunity even at a higher price point compared to competition.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505" y="10450953"/>
            <a:ext cx="8775080" cy="578620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 Potential Other Customers: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84355" y="5466620"/>
            <a:ext cx="851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84355" y="10432466"/>
            <a:ext cx="851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67679" y="11116313"/>
            <a:ext cx="8519531" cy="1994392"/>
          </a:xfrm>
          <a:prstGeom prst="rect">
            <a:avLst/>
          </a:prstGeom>
          <a:noFill/>
        </p:spPr>
        <p:txBody>
          <a:bodyPr wrap="square" lIns="73152" tIns="73152" rIns="73152" bIns="73152" numCol="2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Honeywell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Johnson Controls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Carrier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omputrols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Lennox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Distech Controls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Schneider Electric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Delta Controls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Mitsubishi Electric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431735"/>
            <a:ext cx="20040600" cy="507831"/>
          </a:xfrm>
        </p:spPr>
        <p:txBody>
          <a:bodyPr/>
          <a:lstStyle/>
          <a:p>
            <a:r>
              <a:rPr lang="en-US" dirty="0"/>
              <a:t>Design Win of the Month </a:t>
            </a:r>
            <a:r>
              <a:rPr lang="en-US"/>
              <a:t>– </a:t>
            </a:r>
            <a:r>
              <a:rPr lang="en-US" smtClean="0"/>
              <a:t>August 2018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4355" y="2577531"/>
            <a:ext cx="9108145" cy="2794611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Solution: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Elo created a customized 10-inch I-Series 2.0 for Android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AiO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system to enable home and building automation control for Trane.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Android based system with Trane’s APK loaded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customized power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supply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enables seamless integration with their global environment. The solution went through rigorous stress tests, ensuring lasting performance and reliability over time.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23889" r="27276" b="21851"/>
          <a:stretch/>
        </p:blipFill>
        <p:spPr>
          <a:xfrm>
            <a:off x="16567890" y="3864835"/>
            <a:ext cx="7077936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4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2274849"/>
            <a:ext cx="6846849" cy="10648671"/>
          </a:xfrm>
          <a:prstGeom prst="rect">
            <a:avLst/>
          </a:prstGeom>
          <a:solidFill>
            <a:srgbClr val="33A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A5F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800" y="476857"/>
            <a:ext cx="20723123" cy="2308324"/>
          </a:xfrm>
        </p:spPr>
        <p:txBody>
          <a:bodyPr/>
          <a:lstStyle/>
          <a:p>
            <a:r>
              <a:rPr lang="en-US" sz="8000"/>
              <a:t>Elo Wins FANUC for </a:t>
            </a:r>
            <a:r>
              <a:rPr lang="en-US" sz="8000" smtClean="0"/>
              <a:t>Industrial </a:t>
            </a:r>
            <a:r>
              <a:rPr lang="en-US" sz="8000"/>
              <a:t>Automation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558800" y="2585921"/>
            <a:ext cx="5384800" cy="2548390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Customer: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FANUC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Website: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https://www.fanuc.co.jp/eindex.html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Industry: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Factory Automation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800" y="5029199"/>
            <a:ext cx="5384800" cy="1348061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Elo RSM: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Hiroshi Kuroki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Elo FAE: </a:t>
            </a:r>
            <a:r>
              <a:rPr lang="en-US" sz="2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Yoshikazu </a:t>
            </a:r>
            <a:r>
              <a:rPr lang="en-US" sz="2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Tanaka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06075" y="9872501"/>
            <a:ext cx="6486709" cy="1378839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600" dirty="0">
                <a:latin typeface="Arial" charset="0"/>
                <a:ea typeface="Arial" charset="0"/>
                <a:cs typeface="Arial" charset="0"/>
              </a:rPr>
              <a:t>21.5” 3GS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PCAP touchscreen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8210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used in FANUC PANEL </a:t>
            </a:r>
            <a:r>
              <a:rPr lang="en-US" sz="2600" dirty="0" err="1">
                <a:latin typeface="Arial" charset="0"/>
                <a:ea typeface="Arial" charset="0"/>
                <a:cs typeface="Arial" charset="0"/>
              </a:rPr>
              <a:t>iH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 Pro with 21.5’’ widescreen LCD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800" y="7498143"/>
            <a:ext cx="5384800" cy="29946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FANUC is a global leader of Computer numerical control (CNC) and has produced over 4 million CNC units used to control factory automation machines around the globe. They are currently using resistive touchscreens and want to see if there is a better option.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3620" y="2291985"/>
            <a:ext cx="8775080" cy="2733056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Solution:</a:t>
            </a:r>
          </a:p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Elo’s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21.5” All Glass PCAP touchscreen with 8210 controller was selected as the touchscreen for FANUC’s custom CNC units for its European customers as well as FANUC’s high-end standard CNC units.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93620" y="5439629"/>
            <a:ext cx="8775080" cy="3594830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Key Value Propositions (at least 3):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Reliability - All glass touchscreen with the highest durability and reliability, matching FANUC’s Corporate strategy.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Local Technical Service – Controller fine tuning in Japan.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Supply Chain Flexibility - Finished goods inventory in Japan for JIT delivery.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3620" y="9529468"/>
            <a:ext cx="8775080" cy="578620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 Potential </a:t>
            </a:r>
            <a:r>
              <a:rPr lang="en-US" sz="2800" b="1">
                <a:latin typeface="Arial" charset="0"/>
                <a:ea typeface="Arial" charset="0"/>
                <a:cs typeface="Arial" charset="0"/>
              </a:rPr>
              <a:t>Other </a:t>
            </a:r>
            <a:r>
              <a:rPr lang="en-US" sz="2800" b="1" smtClean="0">
                <a:latin typeface="Arial" charset="0"/>
                <a:ea typeface="Arial" charset="0"/>
                <a:cs typeface="Arial" charset="0"/>
              </a:rPr>
              <a:t>Customers: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93620" y="5134311"/>
            <a:ext cx="851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93620" y="9211941"/>
            <a:ext cx="8519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93620" y="10050354"/>
            <a:ext cx="8519531" cy="2651760"/>
          </a:xfrm>
          <a:prstGeom prst="rect">
            <a:avLst/>
          </a:prstGeom>
          <a:noFill/>
        </p:spPr>
        <p:txBody>
          <a:bodyPr wrap="square" lIns="73152" tIns="73152" rIns="73152" bIns="73152" numCol="2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Mitsubishi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Topre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HAAS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Husky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Siemens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Rockwell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Mettler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Toledo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Beckhoff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Automation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Schneider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Honeywell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2043" y="12434155"/>
            <a:ext cx="7462684" cy="578620"/>
          </a:xfrm>
          <a:prstGeom prst="rect">
            <a:avLst/>
          </a:prstGeom>
          <a:noFill/>
        </p:spPr>
        <p:txBody>
          <a:bodyPr wrap="square" lIns="73152" tIns="73152" rIns="73152" bIns="73152" rtlCol="0">
            <a:spAutoFit/>
          </a:bodyPr>
          <a:lstStyle/>
          <a:p>
            <a:pPr algn="ctr"/>
            <a:r>
              <a:rPr lang="en-US" sz="2800" b="1" dirty="0" smtClean="0">
                <a:ln w="0">
                  <a:noFill/>
                </a:ln>
                <a:solidFill>
                  <a:srgbClr val="33A5F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hlinkClick r:id="rId2"/>
              </a:rPr>
              <a:t>www.automationworld.com/leaders</a:t>
            </a:r>
            <a:endParaRPr lang="en-US" sz="2800" b="1" dirty="0">
              <a:ln w="0">
                <a:noFill/>
              </a:ln>
              <a:solidFill>
                <a:srgbClr val="33A5F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図 1">
            <a:extLst>
              <a:ext uri="{FF2B5EF4-FFF2-40B4-BE49-F238E27FC236}">
                <a16:creationId xmlns:a16="http://schemas.microsoft.com/office/drawing/2014/main" xmlns="" id="{E8C485CD-2A85-404F-AED7-FE2285B38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2" b="20645"/>
          <a:stretch/>
        </p:blipFill>
        <p:spPr>
          <a:xfrm>
            <a:off x="15694166" y="2810026"/>
            <a:ext cx="8910526" cy="6858000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8800" y="431735"/>
            <a:ext cx="20040600" cy="507831"/>
          </a:xfrm>
        </p:spPr>
        <p:txBody>
          <a:bodyPr/>
          <a:lstStyle/>
          <a:p>
            <a:r>
              <a:rPr lang="en-US" dirty="0" smtClean="0"/>
              <a:t>Design Win of the Month – 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LO29782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27A3F6"/>
      </a:accent1>
      <a:accent2>
        <a:srgbClr val="055488"/>
      </a:accent2>
      <a:accent3>
        <a:srgbClr val="7DC7F9"/>
      </a:accent3>
      <a:accent4>
        <a:srgbClr val="91969B"/>
      </a:accent4>
      <a:accent5>
        <a:srgbClr val="4B5050"/>
      </a:accent5>
      <a:accent6>
        <a:srgbClr val="91969B"/>
      </a:accent6>
      <a:hlink>
        <a:srgbClr val="FFC000"/>
      </a:hlink>
      <a:folHlink>
        <a:srgbClr val="FFC000"/>
      </a:folHlink>
    </a:clrScheme>
    <a:fontScheme name="ELO29782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3152" tIns="73152" rIns="73152" bIns="73152" rtlCol="0">
        <a:spAutoFit/>
      </a:bodyPr>
      <a:lstStyle>
        <a:defPPr>
          <a:defRPr sz="2600" dirty="0" err="1" smtClean="0">
            <a:solidFill>
              <a:schemeClr val="bg1"/>
            </a:solidFill>
            <a:ea typeface="Montserrat Hairline" charset="0"/>
            <a:cs typeface="Montserrat Hairline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134752</TotalTime>
  <Words>403</Words>
  <Application>Microsoft Macintosh PowerPoint</Application>
  <PresentationFormat>Custom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 Bold</vt:lpstr>
      <vt:lpstr>Arial Regular</vt:lpstr>
      <vt:lpstr>Calibri</vt:lpstr>
      <vt:lpstr>Calibri Light</vt:lpstr>
      <vt:lpstr>Century Gothic</vt:lpstr>
      <vt:lpstr>Montserrat Hairline</vt:lpstr>
      <vt:lpstr>Montserrat Light</vt:lpstr>
      <vt:lpstr>segoe ui semilight</vt:lpstr>
      <vt:lpstr>Arial</vt:lpstr>
      <vt:lpstr>Default Theme</vt:lpstr>
      <vt:lpstr>OEM Design Win of the Month</vt:lpstr>
      <vt:lpstr>Elo Wins Trane Commercial HVAC Controller </vt:lpstr>
      <vt:lpstr>Elo Wins FANUC for Industrial Automation</vt:lpstr>
    </vt:vector>
  </TitlesOfParts>
  <Manager>Awesome PPT</Manager>
  <Company>Awesome PPT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Jennifer Wahl</cp:lastModifiedBy>
  <cp:revision>7337</cp:revision>
  <cp:lastPrinted>2018-01-31T15:31:49Z</cp:lastPrinted>
  <dcterms:created xsi:type="dcterms:W3CDTF">2014-11-12T21:47:38Z</dcterms:created>
  <dcterms:modified xsi:type="dcterms:W3CDTF">2018-08-30T22:14:40Z</dcterms:modified>
  <cp:category>Awesome PPT</cp:category>
</cp:coreProperties>
</file>